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Lst>
  <p:notesMasterIdLst>
    <p:notesMasterId r:id="rId20"/>
  </p:notesMasterIdLst>
  <p:sldIdLst>
    <p:sldId id="256" r:id="rId3"/>
    <p:sldId id="384" r:id="rId4"/>
    <p:sldId id="385" r:id="rId5"/>
    <p:sldId id="417" r:id="rId6"/>
    <p:sldId id="418" r:id="rId7"/>
    <p:sldId id="419" r:id="rId8"/>
    <p:sldId id="386" r:id="rId9"/>
    <p:sldId id="387" r:id="rId10"/>
    <p:sldId id="388" r:id="rId11"/>
    <p:sldId id="389" r:id="rId12"/>
    <p:sldId id="390" r:id="rId13"/>
    <p:sldId id="392" r:id="rId14"/>
    <p:sldId id="393" r:id="rId15"/>
    <p:sldId id="394" r:id="rId16"/>
    <p:sldId id="396" r:id="rId17"/>
    <p:sldId id="395" r:id="rId18"/>
    <p:sldId id="398" r:id="rId19"/>
  </p:sldIdLst>
  <p:sldSz cx="9144000" cy="6858000" type="screen4x3"/>
  <p:notesSz cx="6858000" cy="9144000"/>
  <p:custDataLst>
    <p:tags r:id="rId21"/>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4"/>
            <p14:sldId id="385"/>
            <p14:sldId id="417"/>
            <p14:sldId id="418"/>
            <p14:sldId id="419"/>
            <p14:sldId id="386"/>
            <p14:sldId id="387"/>
            <p14:sldId id="388"/>
            <p14:sldId id="389"/>
            <p14:sldId id="390"/>
            <p14:sldId id="392"/>
            <p14:sldId id="393"/>
            <p14:sldId id="394"/>
            <p14:sldId id="396"/>
            <p14:sldId id="395"/>
            <p14:sldId id="398"/>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98" autoAdjust="0"/>
    <p:restoredTop sz="94533" autoAdjust="0"/>
  </p:normalViewPr>
  <p:slideViewPr>
    <p:cSldViewPr>
      <p:cViewPr>
        <p:scale>
          <a:sx n="76" d="100"/>
          <a:sy n="76" d="100"/>
        </p:scale>
        <p:origin x="-1332" y="-48"/>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tags" Target="tags/tag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30/9/2022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CE94E2D-3CE4-4FC5-98DB-9AB5194F4E48}" type="datetimeFigureOut">
              <a:rPr lang="ru-RU" smtClean="0"/>
              <a:t>30.09.2022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3147701673"/>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E94E2D-3CE4-4FC5-98DB-9AB5194F4E48}" type="datetimeFigureOut">
              <a:rPr lang="ru-RU" smtClean="0"/>
              <a:t>30.09.2022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334942573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E94E2D-3CE4-4FC5-98DB-9AB5194F4E48}" type="datetimeFigureOut">
              <a:rPr lang="ru-RU" smtClean="0"/>
              <a:t>30.09.2022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126919645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Recent Developments in Language Teaching Pedagogy</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Recent Developments in Language Teaching Pedagogy</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E94E2D-3CE4-4FC5-98DB-9AB5194F4E48}" type="datetimeFigureOut">
              <a:rPr lang="ru-RU" smtClean="0"/>
              <a:t>30.09.2022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138917045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CE94E2D-3CE4-4FC5-98DB-9AB5194F4E48}" type="datetimeFigureOut">
              <a:rPr lang="ru-RU" smtClean="0"/>
              <a:t>30.09.2022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284380319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CE94E2D-3CE4-4FC5-98DB-9AB5194F4E48}" type="datetimeFigureOut">
              <a:rPr lang="ru-RU" smtClean="0"/>
              <a:t>30.09.2022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3058786207"/>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CE94E2D-3CE4-4FC5-98DB-9AB5194F4E48}" type="datetimeFigureOut">
              <a:rPr lang="ru-RU" smtClean="0"/>
              <a:t>30.09.2022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3689767820"/>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CE94E2D-3CE4-4FC5-98DB-9AB5194F4E48}" type="datetimeFigureOut">
              <a:rPr lang="ru-RU" smtClean="0"/>
              <a:t>30.09.2022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1125348715"/>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CE94E2D-3CE4-4FC5-98DB-9AB5194F4E48}" type="datetimeFigureOut">
              <a:rPr lang="ru-RU" smtClean="0"/>
              <a:t>30.09.2022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471874787"/>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CE94E2D-3CE4-4FC5-98DB-9AB5194F4E48}" type="datetimeFigureOut">
              <a:rPr lang="ru-RU" smtClean="0"/>
              <a:t>30.09.2022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335502349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CE94E2D-3CE4-4FC5-98DB-9AB5194F4E48}" type="datetimeFigureOut">
              <a:rPr lang="ru-RU" smtClean="0"/>
              <a:t>30.09.2022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266363009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94E2D-3CE4-4FC5-98DB-9AB5194F4E48}" type="datetimeFigureOut">
              <a:rPr lang="ru-RU" smtClean="0"/>
              <a:t>30.09.2022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8FE6A7-55C9-44E5-87F8-25715DDE92E6}" type="slidenum">
              <a:rPr lang="ru-RU" smtClean="0"/>
              <a:t>‹#›</a:t>
            </a:fld>
            <a:endParaRPr lang="ru-RU"/>
          </a:p>
        </p:txBody>
      </p:sp>
    </p:spTree>
    <p:extLst>
      <p:ext uri="{BB962C8B-B14F-4D97-AF65-F5344CB8AC3E}">
        <p14:creationId xmlns:p14="http://schemas.microsoft.com/office/powerpoint/2010/main" val="247508147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0" r:id="rId12"/>
    <p:sldLayoutId id="2147483661"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l9x1KrKJUs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683568" y="3384822"/>
            <a:ext cx="7632848" cy="2780481"/>
          </a:xfrm>
        </p:spPr>
        <p:txBody>
          <a:bodyPr>
            <a:noAutofit/>
          </a:bodyPr>
          <a:lstStyle/>
          <a:p>
            <a:r>
              <a:rPr lang="en-GB" sz="2800" b="1" dirty="0" smtClean="0">
                <a:solidFill>
                  <a:srgbClr val="5075BC"/>
                </a:solidFill>
                <a:latin typeface="Times New Roman" panose="02020603050405020304" pitchFamily="18" charset="0"/>
                <a:ea typeface="+mj-ea"/>
                <a:cs typeface="Times New Roman" panose="02020603050405020304" pitchFamily="18" charset="0"/>
              </a:rPr>
              <a:t>Unit </a:t>
            </a:r>
            <a:r>
              <a:rPr lang="ru-RU" sz="2800" b="1" smtClean="0">
                <a:solidFill>
                  <a:srgbClr val="5075BC"/>
                </a:solidFill>
                <a:latin typeface="Times New Roman" panose="02020603050405020304" pitchFamily="18" charset="0"/>
                <a:ea typeface="+mj-ea"/>
                <a:cs typeface="Times New Roman" panose="02020603050405020304" pitchFamily="18" charset="0"/>
              </a:rPr>
              <a:t>5</a:t>
            </a:r>
            <a:r>
              <a:rPr lang="en-GB" sz="2800" b="1" smtClean="0">
                <a:solidFill>
                  <a:srgbClr val="5075BC"/>
                </a:solidFill>
                <a:latin typeface="Times New Roman" panose="02020603050405020304" pitchFamily="18" charset="0"/>
                <a:ea typeface="+mj-ea"/>
                <a:cs typeface="Times New Roman" panose="02020603050405020304" pitchFamily="18" charset="0"/>
              </a:rPr>
              <a:t>: </a:t>
            </a:r>
            <a:r>
              <a:rPr lang="en-GB" sz="2800" b="1" dirty="0" smtClean="0">
                <a:solidFill>
                  <a:schemeClr val="tx1"/>
                </a:solidFill>
                <a:latin typeface="Times New Roman" panose="02020603050405020304" pitchFamily="18" charset="0"/>
                <a:cs typeface="Times New Roman" panose="02020603050405020304" pitchFamily="18" charset="0"/>
              </a:rPr>
              <a:t>Recent Developments in Language Teaching Pedagogy</a:t>
            </a:r>
          </a:p>
          <a:p>
            <a:endParaRPr lang="en-GB" sz="2000" dirty="0" smtClean="0">
              <a:solidFill>
                <a:schemeClr val="tx1"/>
              </a:solidFill>
            </a:endParaRPr>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Combining accuracy, fluency and </a:t>
            </a:r>
            <a:r>
              <a:rPr lang="en-GB" dirty="0" err="1" smtClean="0"/>
              <a:t>appropriacy</a:t>
            </a:r>
            <a:r>
              <a:rPr lang="en-GB" dirty="0" smtClean="0"/>
              <a:t> (2/2)</a:t>
            </a:r>
            <a:endParaRPr lang="en-GB" dirty="0"/>
          </a:p>
        </p:txBody>
      </p:sp>
      <p:sp>
        <p:nvSpPr>
          <p:cNvPr id="3" name="Θέση περιεχομένου 2"/>
          <p:cNvSpPr>
            <a:spLocks noGrp="1"/>
          </p:cNvSpPr>
          <p:nvPr>
            <p:ph idx="1"/>
          </p:nvPr>
        </p:nvSpPr>
        <p:spPr/>
        <p:txBody>
          <a:bodyPr>
            <a:noAutofit/>
          </a:bodyPr>
          <a:lstStyle/>
          <a:p>
            <a:r>
              <a:rPr lang="en-GB" b="1" dirty="0" smtClean="0"/>
              <a:t>Produce</a:t>
            </a:r>
            <a:r>
              <a:rPr lang="en-GB" dirty="0"/>
              <a:t>: Students use their knowledge of language to express themselves freely in unpredictable linguistic contexts. The focus here is for students to get their message across appropriately and effectively.</a:t>
            </a:r>
          </a:p>
          <a:p>
            <a:endParaRPr lang="en-GB" dirty="0"/>
          </a:p>
        </p:txBody>
      </p:sp>
    </p:spTree>
    <p:extLst>
      <p:ext uri="{BB962C8B-B14F-4D97-AF65-F5344CB8AC3E}">
        <p14:creationId xmlns:p14="http://schemas.microsoft.com/office/powerpoint/2010/main" val="11256519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Principles of communicative </a:t>
            </a:r>
            <a:r>
              <a:rPr lang="en-GB" dirty="0" smtClean="0"/>
              <a:t>activities (1/4)</a:t>
            </a:r>
            <a:endParaRPr lang="en-GB" dirty="0"/>
          </a:p>
        </p:txBody>
      </p:sp>
      <p:sp>
        <p:nvSpPr>
          <p:cNvPr id="6" name="Θέση κειμένου 5"/>
          <p:cNvSpPr>
            <a:spLocks noGrp="1"/>
          </p:cNvSpPr>
          <p:nvPr>
            <p:ph type="body" idx="1"/>
          </p:nvPr>
        </p:nvSpPr>
        <p:spPr/>
        <p:txBody>
          <a:bodyPr>
            <a:normAutofit/>
          </a:bodyPr>
          <a:lstStyle/>
          <a:p>
            <a:r>
              <a:rPr lang="en-GB" dirty="0"/>
              <a:t>Non-communicative </a:t>
            </a:r>
            <a:r>
              <a:rPr lang="en-GB" dirty="0" smtClean="0"/>
              <a:t>activities</a:t>
            </a:r>
            <a:endParaRPr lang="en-GB" dirty="0"/>
          </a:p>
        </p:txBody>
      </p:sp>
      <p:sp>
        <p:nvSpPr>
          <p:cNvPr id="7" name="Θέση περιεχομένου 6"/>
          <p:cNvSpPr>
            <a:spLocks noGrp="1"/>
          </p:cNvSpPr>
          <p:nvPr>
            <p:ph sz="half" idx="2"/>
          </p:nvPr>
        </p:nvSpPr>
        <p:spPr/>
        <p:txBody>
          <a:bodyPr/>
          <a:lstStyle/>
          <a:p>
            <a:r>
              <a:rPr lang="en-GB" sz="2500" dirty="0"/>
              <a:t>No communicative </a:t>
            </a:r>
            <a:r>
              <a:rPr lang="en-GB" sz="2500" dirty="0" smtClean="0"/>
              <a:t>desire.</a:t>
            </a:r>
            <a:endParaRPr lang="en-GB" sz="2500" dirty="0"/>
          </a:p>
          <a:p>
            <a:r>
              <a:rPr lang="en-GB" sz="2500" dirty="0"/>
              <a:t>No communicative </a:t>
            </a:r>
            <a:r>
              <a:rPr lang="en-GB" sz="2500" dirty="0" smtClean="0"/>
              <a:t>purpose.</a:t>
            </a:r>
            <a:endParaRPr lang="en-GB" sz="2500" dirty="0"/>
          </a:p>
          <a:p>
            <a:r>
              <a:rPr lang="en-GB" sz="2500" dirty="0"/>
              <a:t>Form not </a:t>
            </a:r>
            <a:r>
              <a:rPr lang="en-GB" sz="2500" dirty="0" smtClean="0"/>
              <a:t>content.</a:t>
            </a:r>
            <a:endParaRPr lang="en-GB" sz="2500" dirty="0"/>
          </a:p>
          <a:p>
            <a:r>
              <a:rPr lang="en-GB" sz="2500" dirty="0"/>
              <a:t>One language item </a:t>
            </a:r>
            <a:r>
              <a:rPr lang="en-GB" sz="2500" dirty="0" smtClean="0"/>
              <a:t>only.</a:t>
            </a:r>
            <a:endParaRPr lang="en-GB" sz="2500" dirty="0"/>
          </a:p>
          <a:p>
            <a:r>
              <a:rPr lang="en-GB" sz="2500" dirty="0"/>
              <a:t>Teacher </a:t>
            </a:r>
            <a:r>
              <a:rPr lang="en-GB" sz="2500" dirty="0" smtClean="0"/>
              <a:t>intervention.</a:t>
            </a:r>
            <a:endParaRPr lang="en-GB" sz="2500" dirty="0"/>
          </a:p>
          <a:p>
            <a:r>
              <a:rPr lang="en-GB" sz="2500" dirty="0"/>
              <a:t>Materials </a:t>
            </a:r>
            <a:r>
              <a:rPr lang="en-GB" sz="2500" dirty="0" smtClean="0"/>
              <a:t>control.</a:t>
            </a:r>
            <a:endParaRPr lang="en-GB" sz="2500" dirty="0"/>
          </a:p>
          <a:p>
            <a:endParaRPr lang="en-GB" sz="2500" dirty="0"/>
          </a:p>
        </p:txBody>
      </p:sp>
      <p:sp>
        <p:nvSpPr>
          <p:cNvPr id="8" name="Θέση κειμένου 7"/>
          <p:cNvSpPr>
            <a:spLocks noGrp="1"/>
          </p:cNvSpPr>
          <p:nvPr>
            <p:ph type="body" sz="quarter" idx="3"/>
          </p:nvPr>
        </p:nvSpPr>
        <p:spPr/>
        <p:txBody>
          <a:bodyPr>
            <a:normAutofit/>
          </a:bodyPr>
          <a:lstStyle/>
          <a:p>
            <a:r>
              <a:rPr lang="en-GB" sz="2500" dirty="0"/>
              <a:t>Communicative </a:t>
            </a:r>
            <a:r>
              <a:rPr lang="en-GB" sz="2500" dirty="0" smtClean="0"/>
              <a:t>activities</a:t>
            </a:r>
            <a:endParaRPr lang="en-GB" sz="2500" dirty="0"/>
          </a:p>
        </p:txBody>
      </p:sp>
      <p:sp>
        <p:nvSpPr>
          <p:cNvPr id="9" name="Θέση περιεχομένου 8"/>
          <p:cNvSpPr>
            <a:spLocks noGrp="1"/>
          </p:cNvSpPr>
          <p:nvPr>
            <p:ph sz="quarter" idx="4"/>
          </p:nvPr>
        </p:nvSpPr>
        <p:spPr/>
        <p:txBody>
          <a:bodyPr/>
          <a:lstStyle/>
          <a:p>
            <a:r>
              <a:rPr lang="en-GB" sz="2500" dirty="0"/>
              <a:t>A desire to </a:t>
            </a:r>
            <a:r>
              <a:rPr lang="en-GB" sz="2500" dirty="0" smtClean="0"/>
              <a:t>communicate.</a:t>
            </a:r>
            <a:endParaRPr lang="en-GB" sz="2500" dirty="0"/>
          </a:p>
          <a:p>
            <a:r>
              <a:rPr lang="en-GB" sz="2500" dirty="0"/>
              <a:t>A communicative </a:t>
            </a:r>
            <a:r>
              <a:rPr lang="en-GB" sz="2500" dirty="0" smtClean="0"/>
              <a:t>purpose.</a:t>
            </a:r>
            <a:endParaRPr lang="en-GB" sz="2500" dirty="0"/>
          </a:p>
          <a:p>
            <a:r>
              <a:rPr lang="en-GB" sz="2500" dirty="0"/>
              <a:t>Content not </a:t>
            </a:r>
            <a:r>
              <a:rPr lang="en-GB" sz="2500" dirty="0" smtClean="0"/>
              <a:t>form.</a:t>
            </a:r>
            <a:endParaRPr lang="en-GB" sz="2500" dirty="0"/>
          </a:p>
          <a:p>
            <a:r>
              <a:rPr lang="en-GB" sz="2500" dirty="0"/>
              <a:t>Variety of </a:t>
            </a:r>
            <a:r>
              <a:rPr lang="en-GB" sz="2500" dirty="0" smtClean="0"/>
              <a:t>language.</a:t>
            </a:r>
            <a:endParaRPr lang="en-GB" sz="2500" dirty="0"/>
          </a:p>
          <a:p>
            <a:r>
              <a:rPr lang="en-GB" sz="2500" dirty="0"/>
              <a:t>No teacher </a:t>
            </a:r>
            <a:r>
              <a:rPr lang="en-GB" sz="2500" dirty="0" smtClean="0"/>
              <a:t>intervention.</a:t>
            </a:r>
            <a:endParaRPr lang="en-GB" sz="2500" dirty="0"/>
          </a:p>
          <a:p>
            <a:r>
              <a:rPr lang="en-GB" sz="2500" dirty="0"/>
              <a:t>No materials </a:t>
            </a:r>
            <a:r>
              <a:rPr lang="en-GB" sz="2500" dirty="0" smtClean="0"/>
              <a:t>control.</a:t>
            </a:r>
            <a:endParaRPr lang="en-GB" sz="2500" dirty="0"/>
          </a:p>
          <a:p>
            <a:endParaRPr lang="en-GB" sz="2500" dirty="0"/>
          </a:p>
        </p:txBody>
      </p:sp>
    </p:spTree>
    <p:extLst>
      <p:ext uri="{BB962C8B-B14F-4D97-AF65-F5344CB8AC3E}">
        <p14:creationId xmlns:p14="http://schemas.microsoft.com/office/powerpoint/2010/main" val="18491252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fontScale="90000"/>
          </a:bodyPr>
          <a:lstStyle/>
          <a:p>
            <a:r>
              <a:rPr lang="en-GB" dirty="0"/>
              <a:t>Principles of communicative </a:t>
            </a:r>
            <a:r>
              <a:rPr lang="en-GB" dirty="0" smtClean="0"/>
              <a:t>activities (2/4)</a:t>
            </a:r>
            <a:endParaRPr lang="en-GB" dirty="0"/>
          </a:p>
        </p:txBody>
      </p:sp>
      <p:sp>
        <p:nvSpPr>
          <p:cNvPr id="8" name="Θέση περιεχομένου 7"/>
          <p:cNvSpPr>
            <a:spLocks noGrp="1"/>
          </p:cNvSpPr>
          <p:nvPr>
            <p:ph idx="1"/>
          </p:nvPr>
        </p:nvSpPr>
        <p:spPr/>
        <p:txBody>
          <a:bodyPr>
            <a:noAutofit/>
          </a:bodyPr>
          <a:lstStyle/>
          <a:p>
            <a:r>
              <a:rPr lang="en-GB" dirty="0"/>
              <a:t>The goal of language teaching is to develop students’ communicative competence. Concentration on use and </a:t>
            </a:r>
            <a:r>
              <a:rPr lang="en-GB" dirty="0" err="1"/>
              <a:t>appropriacy</a:t>
            </a:r>
            <a:r>
              <a:rPr lang="en-GB" dirty="0"/>
              <a:t> rather than on language form.</a:t>
            </a:r>
          </a:p>
          <a:p>
            <a:r>
              <a:rPr lang="en-GB" dirty="0"/>
              <a:t>A tendency to favour fluency-focused activities rather than simply accuracy-focused activities.</a:t>
            </a:r>
          </a:p>
          <a:p>
            <a:pPr marL="0" indent="0">
              <a:buNone/>
            </a:pPr>
            <a:endParaRPr lang="en-GB" dirty="0"/>
          </a:p>
        </p:txBody>
      </p:sp>
    </p:spTree>
    <p:extLst>
      <p:ext uri="{BB962C8B-B14F-4D97-AF65-F5344CB8AC3E}">
        <p14:creationId xmlns:p14="http://schemas.microsoft.com/office/powerpoint/2010/main" val="28506125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fontScale="90000"/>
          </a:bodyPr>
          <a:lstStyle/>
          <a:p>
            <a:r>
              <a:rPr lang="en-GB" dirty="0"/>
              <a:t>Principles of communicative </a:t>
            </a:r>
            <a:r>
              <a:rPr lang="en-GB" dirty="0" smtClean="0"/>
              <a:t>activities (3/4)</a:t>
            </a:r>
            <a:endParaRPr lang="en-GB" dirty="0"/>
          </a:p>
        </p:txBody>
      </p:sp>
      <p:sp>
        <p:nvSpPr>
          <p:cNvPr id="8" name="Θέση περιεχομένου 7"/>
          <p:cNvSpPr>
            <a:spLocks noGrp="1"/>
          </p:cNvSpPr>
          <p:nvPr>
            <p:ph idx="1"/>
          </p:nvPr>
        </p:nvSpPr>
        <p:spPr/>
        <p:txBody>
          <a:bodyPr>
            <a:noAutofit/>
          </a:bodyPr>
          <a:lstStyle/>
          <a:p>
            <a:r>
              <a:rPr lang="en-GB" dirty="0" smtClean="0"/>
              <a:t>CLT concentrates on the development of all four skills. Activities must be designed to integrate skills.</a:t>
            </a:r>
          </a:p>
          <a:p>
            <a:r>
              <a:rPr lang="en-GB" dirty="0" smtClean="0"/>
              <a:t>Language </a:t>
            </a:r>
            <a:r>
              <a:rPr lang="en-GB" dirty="0"/>
              <a:t>practice is not limited to sentences</a:t>
            </a:r>
          </a:p>
          <a:p>
            <a:r>
              <a:rPr lang="en-GB" dirty="0"/>
              <a:t>The notion of error is no longer restricted to incorrect grammar or choice of vocabulary; being communicative means being accurate and </a:t>
            </a:r>
            <a:r>
              <a:rPr lang="en-GB" dirty="0" err="1"/>
              <a:t>sociolinguistically</a:t>
            </a:r>
            <a:r>
              <a:rPr lang="en-GB" dirty="0"/>
              <a:t> appropriate</a:t>
            </a:r>
            <a:r>
              <a:rPr lang="en-GB" dirty="0" smtClean="0"/>
              <a:t>.</a:t>
            </a:r>
          </a:p>
          <a:p>
            <a:endParaRPr lang="en-GB" dirty="0"/>
          </a:p>
        </p:txBody>
      </p:sp>
    </p:spTree>
    <p:extLst>
      <p:ext uri="{BB962C8B-B14F-4D97-AF65-F5344CB8AC3E}">
        <p14:creationId xmlns:p14="http://schemas.microsoft.com/office/powerpoint/2010/main" val="40852238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Principles of communicative </a:t>
            </a:r>
            <a:r>
              <a:rPr lang="en-GB" dirty="0" smtClean="0"/>
              <a:t>activities (4/4)</a:t>
            </a:r>
            <a:endParaRPr lang="en-GB" dirty="0"/>
          </a:p>
        </p:txBody>
      </p:sp>
      <p:sp>
        <p:nvSpPr>
          <p:cNvPr id="3" name="Θέση περιεχομένου 2"/>
          <p:cNvSpPr>
            <a:spLocks noGrp="1"/>
          </p:cNvSpPr>
          <p:nvPr>
            <p:ph idx="1"/>
          </p:nvPr>
        </p:nvSpPr>
        <p:spPr/>
        <p:txBody>
          <a:bodyPr>
            <a:noAutofit/>
          </a:bodyPr>
          <a:lstStyle/>
          <a:p>
            <a:r>
              <a:rPr lang="en-GB" sz="2800" dirty="0" smtClean="0"/>
              <a:t>There is a focus on meaningful interaction between learners (pair and group work activities).</a:t>
            </a:r>
          </a:p>
          <a:p>
            <a:r>
              <a:rPr lang="en-GB" sz="2800" dirty="0" smtClean="0"/>
              <a:t>Activities </a:t>
            </a:r>
            <a:r>
              <a:rPr lang="en-GB" sz="2800" dirty="0"/>
              <a:t>that involve real communication and are meaningful to learners promote learning.</a:t>
            </a:r>
          </a:p>
          <a:p>
            <a:r>
              <a:rPr lang="en-GB" sz="2800" dirty="0"/>
              <a:t>If we want to develop students’ fluency in the language and teach real everyday </a:t>
            </a:r>
            <a:r>
              <a:rPr lang="en-GB" sz="2800" dirty="0" smtClean="0"/>
              <a:t>communication:</a:t>
            </a:r>
            <a:endParaRPr lang="en-GB" sz="2800" dirty="0"/>
          </a:p>
          <a:p>
            <a:pPr lvl="1"/>
            <a:r>
              <a:rPr lang="en-GB" sz="2600" dirty="0"/>
              <a:t>activities </a:t>
            </a:r>
            <a:r>
              <a:rPr lang="en-GB" sz="2600" dirty="0" smtClean="0"/>
              <a:t>must </a:t>
            </a:r>
            <a:r>
              <a:rPr lang="en-GB" sz="2600" dirty="0"/>
              <a:t>relate to students’ real-life </a:t>
            </a:r>
            <a:r>
              <a:rPr lang="en-GB" sz="2600" dirty="0" smtClean="0"/>
              <a:t>needs.</a:t>
            </a:r>
          </a:p>
          <a:p>
            <a:pPr lvl="1"/>
            <a:r>
              <a:rPr lang="en-GB" sz="2600" dirty="0"/>
              <a:t>t</a:t>
            </a:r>
            <a:r>
              <a:rPr lang="en-GB" sz="2600" dirty="0" smtClean="0"/>
              <a:t>he </a:t>
            </a:r>
            <a:r>
              <a:rPr lang="en-GB" sz="2600" dirty="0"/>
              <a:t>content and language of the activity must be authentic.</a:t>
            </a:r>
          </a:p>
          <a:p>
            <a:endParaRPr lang="en-GB" sz="3000" dirty="0"/>
          </a:p>
        </p:txBody>
      </p:sp>
    </p:spTree>
    <p:extLst>
      <p:ext uri="{BB962C8B-B14F-4D97-AF65-F5344CB8AC3E}">
        <p14:creationId xmlns:p14="http://schemas.microsoft.com/office/powerpoint/2010/main" val="4021708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Critique of the communicative </a:t>
            </a:r>
            <a:r>
              <a:rPr lang="en-GB" dirty="0" smtClean="0"/>
              <a:t>approach </a:t>
            </a:r>
            <a:endParaRPr lang="en-GB" dirty="0"/>
          </a:p>
        </p:txBody>
      </p:sp>
      <p:sp>
        <p:nvSpPr>
          <p:cNvPr id="3" name="Θέση περιεχομένου 2"/>
          <p:cNvSpPr>
            <a:spLocks noGrp="1"/>
          </p:cNvSpPr>
          <p:nvPr>
            <p:ph idx="1"/>
          </p:nvPr>
        </p:nvSpPr>
        <p:spPr/>
        <p:txBody>
          <a:bodyPr>
            <a:noAutofit/>
          </a:bodyPr>
          <a:lstStyle/>
          <a:p>
            <a:r>
              <a:rPr lang="en-GB" dirty="0"/>
              <a:t>Not effective in bringing learners to the levels of proficiency that many require for effective language use</a:t>
            </a:r>
            <a:r>
              <a:rPr lang="en-GB" dirty="0" smtClean="0"/>
              <a:t>. Too </a:t>
            </a:r>
            <a:r>
              <a:rPr lang="en-GB" dirty="0"/>
              <a:t>much focus on communication could lead students to successful (i.e. getting the meaning across) but inaccurate language use. If this language use goes uncorrected, then it may become fossilized preventing learners from further development of complex language use. </a:t>
            </a:r>
          </a:p>
        </p:txBody>
      </p:sp>
    </p:spTree>
    <p:extLst>
      <p:ext uri="{BB962C8B-B14F-4D97-AF65-F5344CB8AC3E}">
        <p14:creationId xmlns:p14="http://schemas.microsoft.com/office/powerpoint/2010/main" val="14007352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Critique of the communicative </a:t>
            </a:r>
            <a:r>
              <a:rPr lang="en-GB" dirty="0" smtClean="0"/>
              <a:t>approach  </a:t>
            </a:r>
            <a:endParaRPr lang="en-GB" dirty="0"/>
          </a:p>
        </p:txBody>
      </p:sp>
      <p:sp>
        <p:nvSpPr>
          <p:cNvPr id="3" name="Θέση περιεχομένου 2"/>
          <p:cNvSpPr>
            <a:spLocks noGrp="1"/>
          </p:cNvSpPr>
          <p:nvPr>
            <p:ph idx="1"/>
          </p:nvPr>
        </p:nvSpPr>
        <p:spPr/>
        <p:txBody>
          <a:bodyPr>
            <a:noAutofit/>
          </a:bodyPr>
          <a:lstStyle/>
          <a:p>
            <a:r>
              <a:rPr lang="en-GB" dirty="0" smtClean="0"/>
              <a:t>The </a:t>
            </a:r>
            <a:r>
              <a:rPr lang="en-GB" dirty="0"/>
              <a:t>focus of the communicative approach </a:t>
            </a:r>
            <a:r>
              <a:rPr lang="en-GB" dirty="0" smtClean="0"/>
              <a:t>was </a:t>
            </a:r>
            <a:r>
              <a:rPr lang="en-GB" dirty="0"/>
              <a:t>on students real life needs i.e. the focus was on utilitarian needs. </a:t>
            </a:r>
            <a:r>
              <a:rPr lang="en-GB" dirty="0" smtClean="0"/>
              <a:t>The </a:t>
            </a:r>
            <a:r>
              <a:rPr lang="en-GB" dirty="0"/>
              <a:t>communicative approach </a:t>
            </a:r>
            <a:r>
              <a:rPr lang="en-GB" dirty="0" smtClean="0"/>
              <a:t>did </a:t>
            </a:r>
            <a:r>
              <a:rPr lang="en-GB" dirty="0"/>
              <a:t>not pay attention to the creative and aesthetic  uses of the language</a:t>
            </a:r>
            <a:r>
              <a:rPr lang="en-GB" dirty="0" smtClean="0"/>
              <a:t>.</a:t>
            </a:r>
          </a:p>
          <a:p>
            <a:endParaRPr lang="en-GB" dirty="0" smtClean="0"/>
          </a:p>
          <a:p>
            <a:endParaRPr lang="en-GB" dirty="0"/>
          </a:p>
        </p:txBody>
      </p:sp>
    </p:spTree>
    <p:extLst>
      <p:ext uri="{BB962C8B-B14F-4D97-AF65-F5344CB8AC3E}">
        <p14:creationId xmlns:p14="http://schemas.microsoft.com/office/powerpoint/2010/main" val="20404953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Critique of the </a:t>
            </a:r>
            <a:r>
              <a:rPr lang="en-GB"/>
              <a:t>communicative </a:t>
            </a:r>
            <a:r>
              <a:rPr lang="en-GB" smtClean="0"/>
              <a:t>approach</a:t>
            </a:r>
            <a:endParaRPr lang="en-GB" dirty="0"/>
          </a:p>
        </p:txBody>
      </p:sp>
      <p:sp>
        <p:nvSpPr>
          <p:cNvPr id="3" name="Θέση περιεχομένου 2"/>
          <p:cNvSpPr>
            <a:spLocks noGrp="1"/>
          </p:cNvSpPr>
          <p:nvPr>
            <p:ph idx="1"/>
          </p:nvPr>
        </p:nvSpPr>
        <p:spPr/>
        <p:txBody>
          <a:bodyPr/>
          <a:lstStyle/>
          <a:p>
            <a:r>
              <a:rPr lang="en-GB" dirty="0"/>
              <a:t>Although the communicative approach </a:t>
            </a:r>
            <a:r>
              <a:rPr lang="en-GB" dirty="0" smtClean="0"/>
              <a:t>has </a:t>
            </a:r>
            <a:r>
              <a:rPr lang="en-GB" dirty="0"/>
              <a:t>a clear and well developed theory of language underlying it ( language as communication which is socially and culturally determined), there is no such clear and well developed theory of language learning underlying it. </a:t>
            </a:r>
          </a:p>
          <a:p>
            <a:endParaRPr lang="en-GB" dirty="0"/>
          </a:p>
        </p:txBody>
      </p:sp>
    </p:spTree>
    <p:extLst>
      <p:ext uri="{BB962C8B-B14F-4D97-AF65-F5344CB8AC3E}">
        <p14:creationId xmlns:p14="http://schemas.microsoft.com/office/powerpoint/2010/main" val="768474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l-GR" dirty="0"/>
              <a:t>Main issues of this </a:t>
            </a:r>
            <a:r>
              <a:rPr lang="en-GB" altLang="el-GR" dirty="0" smtClean="0"/>
              <a:t>lecture</a:t>
            </a:r>
            <a:endParaRPr lang="en-GB" dirty="0"/>
          </a:p>
        </p:txBody>
      </p:sp>
      <p:sp>
        <p:nvSpPr>
          <p:cNvPr id="3" name="Θέση περιεχομένου 2"/>
          <p:cNvSpPr>
            <a:spLocks noGrp="1"/>
          </p:cNvSpPr>
          <p:nvPr>
            <p:ph idx="1"/>
          </p:nvPr>
        </p:nvSpPr>
        <p:spPr/>
        <p:txBody>
          <a:bodyPr>
            <a:noAutofit/>
          </a:bodyPr>
          <a:lstStyle/>
          <a:p>
            <a:r>
              <a:rPr lang="en-GB" sz="3000" dirty="0"/>
              <a:t>The main principles of the communicative approach (background, goals, differences with the audiolingual method, structure of the lesson, principles of communicative activities, criticisms</a:t>
            </a:r>
            <a:r>
              <a:rPr lang="en-GB" sz="3000" dirty="0" smtClean="0"/>
              <a:t>).</a:t>
            </a:r>
            <a:endParaRPr lang="en-GB" sz="3000" dirty="0"/>
          </a:p>
        </p:txBody>
      </p:sp>
    </p:spTree>
    <p:extLst>
      <p:ext uri="{BB962C8B-B14F-4D97-AF65-F5344CB8AC3E}">
        <p14:creationId xmlns:p14="http://schemas.microsoft.com/office/powerpoint/2010/main" val="1783992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The communicative approach</a:t>
            </a:r>
          </a:p>
        </p:txBody>
      </p:sp>
      <p:sp>
        <p:nvSpPr>
          <p:cNvPr id="3" name="Θέση περιεχομένου 2"/>
          <p:cNvSpPr>
            <a:spLocks noGrp="1"/>
          </p:cNvSpPr>
          <p:nvPr>
            <p:ph idx="1"/>
          </p:nvPr>
        </p:nvSpPr>
        <p:spPr/>
        <p:txBody>
          <a:bodyPr>
            <a:noAutofit/>
          </a:bodyPr>
          <a:lstStyle/>
          <a:p>
            <a:pPr marL="0" indent="0">
              <a:spcBef>
                <a:spcPts val="600"/>
              </a:spcBef>
              <a:buNone/>
            </a:pPr>
            <a:r>
              <a:rPr lang="en-GB" sz="3000" dirty="0"/>
              <a:t>The communicative </a:t>
            </a:r>
            <a:r>
              <a:rPr lang="en-GB" sz="3000" dirty="0" smtClean="0"/>
              <a:t>approach started </a:t>
            </a:r>
            <a:r>
              <a:rPr lang="en-GB" sz="3000" dirty="0"/>
              <a:t>to develop as a distinct teaching approach in the mid 70’s as a result </a:t>
            </a:r>
            <a:r>
              <a:rPr lang="en-GB" sz="3000" dirty="0" smtClean="0"/>
              <a:t>of:</a:t>
            </a:r>
            <a:endParaRPr lang="en-GB" sz="3000" dirty="0"/>
          </a:p>
          <a:p>
            <a:pPr>
              <a:spcBef>
                <a:spcPts val="600"/>
              </a:spcBef>
            </a:pPr>
            <a:r>
              <a:rPr lang="en-GB" sz="3000" dirty="0"/>
              <a:t>developments in the field of language theory (functionalism</a:t>
            </a:r>
            <a:r>
              <a:rPr lang="en-GB" sz="3000" dirty="0" smtClean="0"/>
              <a:t>),</a:t>
            </a:r>
            <a:endParaRPr lang="en-GB" sz="3000" dirty="0"/>
          </a:p>
          <a:p>
            <a:pPr>
              <a:spcBef>
                <a:spcPts val="600"/>
              </a:spcBef>
            </a:pPr>
            <a:r>
              <a:rPr lang="en-GB" sz="3000" dirty="0" smtClean="0"/>
              <a:t>research </a:t>
            </a:r>
            <a:r>
              <a:rPr lang="en-GB" sz="3000" dirty="0"/>
              <a:t>into the concept of communicative </a:t>
            </a:r>
            <a:r>
              <a:rPr lang="en-GB" sz="3000" dirty="0" smtClean="0"/>
              <a:t>competence,</a:t>
            </a:r>
            <a:endParaRPr lang="en-GB" sz="3000" dirty="0"/>
          </a:p>
          <a:p>
            <a:pPr>
              <a:spcBef>
                <a:spcPts val="600"/>
              </a:spcBef>
            </a:pPr>
            <a:r>
              <a:rPr lang="en-GB" sz="3000" dirty="0" smtClean="0"/>
              <a:t>growing </a:t>
            </a:r>
            <a:r>
              <a:rPr lang="en-GB" sz="3000" dirty="0"/>
              <a:t>dissatisfaction with the audiolingual </a:t>
            </a:r>
            <a:r>
              <a:rPr lang="en-GB" sz="3000" dirty="0" smtClean="0"/>
              <a:t>method.</a:t>
            </a:r>
            <a:endParaRPr lang="en-GB" sz="3000" dirty="0"/>
          </a:p>
          <a:p>
            <a:pPr marL="0" indent="0">
              <a:spcBef>
                <a:spcPts val="600"/>
              </a:spcBef>
              <a:buNone/>
            </a:pPr>
            <a:endParaRPr lang="en-GB" sz="3000" dirty="0"/>
          </a:p>
        </p:txBody>
      </p:sp>
    </p:spTree>
    <p:extLst>
      <p:ext uri="{BB962C8B-B14F-4D97-AF65-F5344CB8AC3E}">
        <p14:creationId xmlns:p14="http://schemas.microsoft.com/office/powerpoint/2010/main" val="20316577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Main problems of the </a:t>
            </a:r>
            <a:r>
              <a:rPr lang="en-GB" dirty="0" err="1" smtClean="0"/>
              <a:t>audiolingual</a:t>
            </a:r>
            <a:r>
              <a:rPr lang="en-GB" dirty="0" smtClean="0"/>
              <a:t> method (1/2)</a:t>
            </a:r>
            <a:endParaRPr lang="en-GB" dirty="0"/>
          </a:p>
        </p:txBody>
      </p:sp>
      <p:sp>
        <p:nvSpPr>
          <p:cNvPr id="3" name="Θέση περιεχομένου 2"/>
          <p:cNvSpPr>
            <a:spLocks noGrp="1"/>
          </p:cNvSpPr>
          <p:nvPr>
            <p:ph idx="1"/>
          </p:nvPr>
        </p:nvSpPr>
        <p:spPr/>
        <p:txBody>
          <a:bodyPr>
            <a:normAutofit/>
          </a:bodyPr>
          <a:lstStyle/>
          <a:p>
            <a:r>
              <a:rPr lang="en-GB" dirty="0"/>
              <a:t>Drills and constant repetition of grammatical patterns was boring and demotivating.</a:t>
            </a:r>
          </a:p>
          <a:p>
            <a:r>
              <a:rPr lang="en-GB" dirty="0"/>
              <a:t>Although students were able to form grammatically correct sentences (e.g. John is having his breakfast) they were unable to transfer this knowledge to talk about themselves in a real life setting</a:t>
            </a:r>
            <a:r>
              <a:rPr lang="en-GB" dirty="0" smtClean="0"/>
              <a:t>.</a:t>
            </a:r>
            <a:endParaRPr lang="en-GB" dirty="0"/>
          </a:p>
        </p:txBody>
      </p:sp>
    </p:spTree>
    <p:extLst>
      <p:ext uri="{BB962C8B-B14F-4D97-AF65-F5344CB8AC3E}">
        <p14:creationId xmlns:p14="http://schemas.microsoft.com/office/powerpoint/2010/main" val="9144225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Main problems of the </a:t>
            </a:r>
            <a:r>
              <a:rPr lang="en-GB" dirty="0" err="1" smtClean="0"/>
              <a:t>audiolingual</a:t>
            </a:r>
            <a:r>
              <a:rPr lang="en-GB" dirty="0" smtClean="0"/>
              <a:t> method (2/2)</a:t>
            </a:r>
            <a:endParaRPr lang="en-GB" dirty="0"/>
          </a:p>
        </p:txBody>
      </p:sp>
      <p:sp>
        <p:nvSpPr>
          <p:cNvPr id="3" name="Θέση περιεχομένου 2"/>
          <p:cNvSpPr>
            <a:spLocks noGrp="1"/>
          </p:cNvSpPr>
          <p:nvPr>
            <p:ph idx="1"/>
          </p:nvPr>
        </p:nvSpPr>
        <p:spPr/>
        <p:txBody>
          <a:bodyPr>
            <a:normAutofit fontScale="92500"/>
          </a:bodyPr>
          <a:lstStyle/>
          <a:p>
            <a:r>
              <a:rPr lang="en-GB" dirty="0"/>
              <a:t>The audiolingual approach assumed that there was a one to one relation between form and meaning. It did not present students with the different uses/functions that different grammatical forms perform.</a:t>
            </a:r>
          </a:p>
          <a:p>
            <a:r>
              <a:rPr lang="en-GB" dirty="0"/>
              <a:t>Skills were taught in isolation in a strict sequence</a:t>
            </a:r>
          </a:p>
          <a:p>
            <a:r>
              <a:rPr lang="en-GB" dirty="0"/>
              <a:t>The language taught was the same for all students regardless of age, learning needs, motivation, interests etc. </a:t>
            </a:r>
          </a:p>
        </p:txBody>
      </p:sp>
    </p:spTree>
    <p:extLst>
      <p:ext uri="{BB962C8B-B14F-4D97-AF65-F5344CB8AC3E}">
        <p14:creationId xmlns:p14="http://schemas.microsoft.com/office/powerpoint/2010/main" val="7326995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ctr">
              <a:buNone/>
            </a:pPr>
            <a:r>
              <a:rPr lang="en-US" b="1" dirty="0"/>
              <a:t>The Teachers' Room: Drilling </a:t>
            </a:r>
            <a:r>
              <a:rPr lang="en-US" b="1" dirty="0" smtClean="0"/>
              <a:t>techniques</a:t>
            </a:r>
            <a:r>
              <a:rPr lang="en-US" dirty="0"/>
              <a:t/>
            </a:r>
            <a:br>
              <a:rPr lang="en-US" dirty="0"/>
            </a:br>
            <a:endParaRPr lang="en-US" u="sng" dirty="0">
              <a:hlinkClick r:id="rId2"/>
            </a:endParaRPr>
          </a:p>
          <a:p>
            <a:pPr marL="0" indent="0" algn="ctr">
              <a:buNone/>
            </a:pPr>
            <a:endParaRPr lang="en-US" u="sng" dirty="0" smtClean="0">
              <a:hlinkClick r:id="rId2"/>
            </a:endParaRPr>
          </a:p>
          <a:p>
            <a:pPr marL="0" indent="0">
              <a:buNone/>
            </a:pPr>
            <a:r>
              <a:rPr lang="en-US" u="sng" dirty="0" smtClean="0">
                <a:hlinkClick r:id="rId2"/>
              </a:rPr>
              <a:t>https://www.youtube.com/watch?v=l9x1KrKJUsU</a:t>
            </a:r>
            <a:endParaRPr lang="en-US" u="sng" dirty="0">
              <a:hlinkClick r:id="rId2"/>
            </a:endParaRPr>
          </a:p>
        </p:txBody>
      </p:sp>
      <p:sp>
        <p:nvSpPr>
          <p:cNvPr id="4" name="Номер слайда 3"/>
          <p:cNvSpPr>
            <a:spLocks noGrp="1"/>
          </p:cNvSpPr>
          <p:nvPr>
            <p:ph type="sldNum" sz="quarter" idx="12"/>
          </p:nvPr>
        </p:nvSpPr>
        <p:spPr/>
        <p:txBody>
          <a:bodyPr/>
          <a:lstStyle/>
          <a:p>
            <a:fld id="{208FE6A7-55C9-44E5-87F8-25715DDE92E6}" type="slidenum">
              <a:rPr lang="ru-RU" smtClean="0"/>
              <a:t>6</a:t>
            </a:fld>
            <a:endParaRPr lang="ru-RU"/>
          </a:p>
        </p:txBody>
      </p:sp>
    </p:spTree>
    <p:extLst>
      <p:ext uri="{BB962C8B-B14F-4D97-AF65-F5344CB8AC3E}">
        <p14:creationId xmlns:p14="http://schemas.microsoft.com/office/powerpoint/2010/main" val="3467395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Aims of the communicative </a:t>
            </a:r>
            <a:r>
              <a:rPr lang="en-GB" dirty="0" smtClean="0"/>
              <a:t>approach (1/2) </a:t>
            </a:r>
            <a:endParaRPr lang="en-GB" dirty="0"/>
          </a:p>
        </p:txBody>
      </p:sp>
      <p:sp>
        <p:nvSpPr>
          <p:cNvPr id="3" name="Θέση περιεχομένου 2"/>
          <p:cNvSpPr>
            <a:spLocks noGrp="1"/>
          </p:cNvSpPr>
          <p:nvPr>
            <p:ph idx="1"/>
          </p:nvPr>
        </p:nvSpPr>
        <p:spPr/>
        <p:txBody>
          <a:bodyPr>
            <a:noAutofit/>
          </a:bodyPr>
          <a:lstStyle/>
          <a:p>
            <a:r>
              <a:rPr lang="en-GB" altLang="en-US" dirty="0" smtClean="0"/>
              <a:t>To train students to use language forms appropriately in a variety of contexts and for a variety of purposes. </a:t>
            </a:r>
          </a:p>
          <a:p>
            <a:r>
              <a:rPr lang="en-GB" altLang="en-US" dirty="0" smtClean="0"/>
              <a:t>By exposing students to language in use and by providing them with opportunities to use the language in real life contexts, students will effectively develop their knowledge and skill in using the language.</a:t>
            </a:r>
            <a:endParaRPr lang="en-GB" altLang="en-US" dirty="0"/>
          </a:p>
        </p:txBody>
      </p:sp>
    </p:spTree>
    <p:extLst>
      <p:ext uri="{BB962C8B-B14F-4D97-AF65-F5344CB8AC3E}">
        <p14:creationId xmlns:p14="http://schemas.microsoft.com/office/powerpoint/2010/main" val="2619609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Aims of the communicative </a:t>
            </a:r>
            <a:r>
              <a:rPr lang="en-GB" dirty="0" smtClean="0"/>
              <a:t>approach (2/2) </a:t>
            </a:r>
            <a:endParaRPr lang="en-GB" dirty="0"/>
          </a:p>
        </p:txBody>
      </p:sp>
      <p:sp>
        <p:nvSpPr>
          <p:cNvPr id="3" name="Θέση περιεχομένου 2"/>
          <p:cNvSpPr>
            <a:spLocks noGrp="1"/>
          </p:cNvSpPr>
          <p:nvPr>
            <p:ph idx="1"/>
          </p:nvPr>
        </p:nvSpPr>
        <p:spPr/>
        <p:txBody>
          <a:bodyPr>
            <a:noAutofit/>
          </a:bodyPr>
          <a:lstStyle/>
          <a:p>
            <a:r>
              <a:rPr lang="en-GB" altLang="en-US" dirty="0" smtClean="0"/>
              <a:t>Students should develop the ability to distinguish between the forms they have mastered and the communicative functions they perform, they must develop the skills and strategies for using language to communicate meanings as effectively as possible in concrete situations; they must also be aware of the social meanings of language forms and how to use language appropriately. </a:t>
            </a:r>
            <a:endParaRPr lang="en-GB" dirty="0"/>
          </a:p>
        </p:txBody>
      </p:sp>
    </p:spTree>
    <p:extLst>
      <p:ext uri="{BB962C8B-B14F-4D97-AF65-F5344CB8AC3E}">
        <p14:creationId xmlns:p14="http://schemas.microsoft.com/office/powerpoint/2010/main" val="17593364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Combining accuracy, fluency and </a:t>
            </a:r>
            <a:r>
              <a:rPr lang="en-GB" dirty="0" err="1" smtClean="0"/>
              <a:t>appropriacy</a:t>
            </a:r>
            <a:r>
              <a:rPr lang="en-GB" dirty="0" smtClean="0"/>
              <a:t> (1/2)</a:t>
            </a:r>
            <a:endParaRPr lang="en-GB" dirty="0"/>
          </a:p>
        </p:txBody>
      </p:sp>
      <p:sp>
        <p:nvSpPr>
          <p:cNvPr id="3" name="Θέση περιεχομένου 2"/>
          <p:cNvSpPr>
            <a:spLocks noGrp="1"/>
          </p:cNvSpPr>
          <p:nvPr>
            <p:ph idx="1"/>
          </p:nvPr>
        </p:nvSpPr>
        <p:spPr/>
        <p:txBody>
          <a:bodyPr>
            <a:noAutofit/>
          </a:bodyPr>
          <a:lstStyle/>
          <a:p>
            <a:pPr>
              <a:spcBef>
                <a:spcPts val="1000"/>
              </a:spcBef>
            </a:pPr>
            <a:r>
              <a:rPr lang="en-GB" sz="3000" b="1" dirty="0"/>
              <a:t>Present</a:t>
            </a:r>
            <a:r>
              <a:rPr lang="en-GB" sz="3000" dirty="0"/>
              <a:t>: The aim is to help students understand new forms (their structure and meaning). New language is presented in context. The focus is on </a:t>
            </a:r>
            <a:r>
              <a:rPr lang="en-GB" sz="3000" dirty="0" smtClean="0"/>
              <a:t>accuracy.</a:t>
            </a:r>
            <a:endParaRPr lang="en-GB" sz="3000" dirty="0"/>
          </a:p>
          <a:p>
            <a:pPr>
              <a:spcBef>
                <a:spcPts val="1000"/>
              </a:spcBef>
            </a:pPr>
            <a:r>
              <a:rPr lang="en-GB" sz="3000" b="1" dirty="0"/>
              <a:t>Practice</a:t>
            </a:r>
            <a:r>
              <a:rPr lang="en-GB" sz="3000" dirty="0"/>
              <a:t>: Students are given opportunities to use the language they have been learning more freely. The aim of this stage is to help students absorb the language they have been introduced to thoroughly and to ensure that they understand it</a:t>
            </a:r>
            <a:r>
              <a:rPr lang="en-GB" sz="3000" dirty="0" smtClean="0"/>
              <a:t>.</a:t>
            </a:r>
            <a:endParaRPr lang="en-GB" sz="3000" dirty="0"/>
          </a:p>
        </p:txBody>
      </p:sp>
    </p:spTree>
    <p:extLst>
      <p:ext uri="{BB962C8B-B14F-4D97-AF65-F5344CB8AC3E}">
        <p14:creationId xmlns:p14="http://schemas.microsoft.com/office/powerpoint/2010/main" val="326846020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9/29/2015 11:37:52 AM"/>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F096D06F-E285-471F-BDAB-8490ECCA65C7}">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
  <TotalTime>132</TotalTime>
  <Words>871</Words>
  <Application>Microsoft Office PowerPoint</Application>
  <PresentationFormat>Экран (4:3)</PresentationFormat>
  <Paragraphs>64</Paragraphs>
  <Slides>17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Презентация PowerPoint</vt:lpstr>
      <vt:lpstr>Main issues of this lecture</vt:lpstr>
      <vt:lpstr>The communicative approach</vt:lpstr>
      <vt:lpstr>Main problems of the audiolingual method (1/2)</vt:lpstr>
      <vt:lpstr>Main problems of the audiolingual method (2/2)</vt:lpstr>
      <vt:lpstr>Презентация PowerPoint</vt:lpstr>
      <vt:lpstr>Aims of the communicative approach (1/2) </vt:lpstr>
      <vt:lpstr>Aims of the communicative approach (2/2) </vt:lpstr>
      <vt:lpstr>Combining accuracy, fluency and appropriacy (1/2)</vt:lpstr>
      <vt:lpstr>Combining accuracy, fluency and appropriacy (2/2)</vt:lpstr>
      <vt:lpstr>Principles of communicative activities (1/4)</vt:lpstr>
      <vt:lpstr>Principles of communicative activities (2/4)</vt:lpstr>
      <vt:lpstr>Principles of communicative activities (3/4)</vt:lpstr>
      <vt:lpstr>Principles of communicative activities (4/4)</vt:lpstr>
      <vt:lpstr>Critique of the communicative approach </vt:lpstr>
      <vt:lpstr>Critique of the communicative approach  </vt:lpstr>
      <vt:lpstr>Critique of the communicative approach</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Developments in Language Teaching Pedagogy</dc:title>
  <dc:subject>Applied Linguistics to Foreign Language Teaching and Learning</dc:subject>
  <dc:creator>Evdokia Karavas</dc:creator>
  <cp:keywords>communicative approach, communicative activities, task based language teaching, task, culture, interlinguistic competence, intercultural competence</cp:keywords>
  <dc:description>The final unit of the course focuses on recent approaches in foreign language teaching. More specifically, it begins with a detailed overview of the main principles and features of the communicative approach, principles of communicative activities and its drawbacks. This leads to the presentation of the rationale and main features of task based language learning and the design task based lessons. The unit closes with a presentation of culture in language teaching and the importance of developing students’ intercultural competence.</dc:description>
  <cp:lastModifiedBy>User</cp:lastModifiedBy>
  <cp:revision>12</cp:revision>
  <dcterms:created xsi:type="dcterms:W3CDTF">2015-04-08T11:43:40Z</dcterms:created>
  <dcterms:modified xsi:type="dcterms:W3CDTF">2022-09-30T11:14:29Z</dcterms:modified>
  <cp:category>Foreign Language Teaching and Learning</cp:category>
</cp:coreProperties>
</file>